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5" r:id="rId3"/>
    <p:sldId id="256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413510" y="1212215"/>
            <a:ext cx="61290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点击这两个图标就会跳转到上一层或下一</a:t>
            </a:r>
            <a:r>
              <a:rPr lang="zh-CN" altLang="en-US"/>
              <a:t>层</a:t>
            </a:r>
            <a:endParaRPr lang="zh-CN" altLang="en-US"/>
          </a:p>
        </p:txBody>
      </p:sp>
      <p:pic>
        <p:nvPicPr>
          <p:cNvPr id="5" name="图片 4" descr="arrow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66875" y="670560"/>
            <a:ext cx="325120" cy="335280"/>
          </a:xfrm>
          <a:prstGeom prst="rect">
            <a:avLst/>
          </a:prstGeom>
        </p:spPr>
      </p:pic>
      <p:cxnSp>
        <p:nvCxnSpPr>
          <p:cNvPr id="6" name="直接箭头连接符 5"/>
          <p:cNvCxnSpPr/>
          <p:nvPr/>
        </p:nvCxnSpPr>
        <p:spPr>
          <a:xfrm>
            <a:off x="1624965" y="2607310"/>
            <a:ext cx="762000" cy="567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413510" y="33267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黑色字体加蓝色箭头都是</a:t>
            </a:r>
            <a:r>
              <a:rPr lang="zh-CN" altLang="en-US"/>
              <a:t>注释</a:t>
            </a:r>
            <a:endParaRPr lang="zh-CN" altLang="en-US"/>
          </a:p>
        </p:txBody>
      </p:sp>
      <p:sp>
        <p:nvSpPr>
          <p:cNvPr id="8" name="圆角矩形标注 7"/>
          <p:cNvSpPr/>
          <p:nvPr/>
        </p:nvSpPr>
        <p:spPr>
          <a:xfrm>
            <a:off x="1557020" y="4528820"/>
            <a:ext cx="1862455" cy="86360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文字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01775" y="5588000"/>
            <a:ext cx="7585075" cy="961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对话框正常情况下是不会出现的，只有当鼠标指向了某个区域才会</a:t>
            </a:r>
            <a:r>
              <a:rPr lang="zh-CN" altLang="en-US"/>
              <a:t>出现。</a:t>
            </a:r>
            <a:endParaRPr lang="zh-CN" altLang="en-US"/>
          </a:p>
          <a:p>
            <a:r>
              <a:rPr lang="zh-CN" altLang="en-US"/>
              <a:t>这个区域你不用设置得太精确，可以就框定一个长方形，当鼠标进入长方形就显示</a:t>
            </a:r>
            <a:r>
              <a:rPr lang="zh-CN" altLang="en-US"/>
              <a:t>对话框</a:t>
            </a:r>
            <a:endParaRPr lang="zh-CN" altLang="en-US"/>
          </a:p>
        </p:txBody>
      </p:sp>
      <p:pic>
        <p:nvPicPr>
          <p:cNvPr id="10" name="图片 9" descr="arrows - 副本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295" y="670560"/>
            <a:ext cx="325120" cy="3352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2 (3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5" name="圆角矩形标注 4"/>
          <p:cNvSpPr/>
          <p:nvPr/>
        </p:nvSpPr>
        <p:spPr>
          <a:xfrm>
            <a:off x="5086350" y="793750"/>
            <a:ext cx="2019300" cy="98425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accent5"/>
                </a:solidFill>
              </a:rPr>
              <a:t>建筑材料通常包含铁、石灰石、铝</a:t>
            </a:r>
            <a:endParaRPr lang="zh-CN" altLang="en-US" sz="1600">
              <a:solidFill>
                <a:schemeClr val="accent5"/>
              </a:solidFill>
            </a:endParaRPr>
          </a:p>
        </p:txBody>
      </p:sp>
      <p:sp>
        <p:nvSpPr>
          <p:cNvPr id="6" name="圆角矩形标注 5"/>
          <p:cNvSpPr/>
          <p:nvPr/>
        </p:nvSpPr>
        <p:spPr>
          <a:xfrm>
            <a:off x="1155700" y="3619500"/>
            <a:ext cx="2019300" cy="98425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accent5"/>
                </a:solidFill>
              </a:rPr>
              <a:t>电动</a:t>
            </a:r>
            <a:r>
              <a:rPr lang="zh-CN" altLang="en-US" sz="1600">
                <a:solidFill>
                  <a:schemeClr val="accent5"/>
                </a:solidFill>
              </a:rPr>
              <a:t>汽车通常包含锂、镍、铜</a:t>
            </a:r>
            <a:endParaRPr lang="zh-CN" altLang="en-US" sz="1600">
              <a:solidFill>
                <a:schemeClr val="accent5"/>
              </a:solidFill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7937500" y="3232150"/>
            <a:ext cx="2019300" cy="98425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accent5"/>
                </a:solidFill>
              </a:rPr>
              <a:t>手机通常包含锂、钴、金、稀土</a:t>
            </a:r>
            <a:endParaRPr lang="zh-CN" altLang="en-US" sz="1600">
              <a:solidFill>
                <a:schemeClr val="accent5"/>
              </a:solidFill>
            </a:endParaRPr>
          </a:p>
        </p:txBody>
      </p:sp>
      <p:pic>
        <p:nvPicPr>
          <p:cNvPr id="11" name="图片 10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721360"/>
            <a:ext cx="325120" cy="335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2 (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8" name="圆角矩形标注 7"/>
          <p:cNvSpPr/>
          <p:nvPr/>
        </p:nvSpPr>
        <p:spPr>
          <a:xfrm>
            <a:off x="5917565" y="0"/>
            <a:ext cx="2242185" cy="280670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accent5"/>
                </a:solidFill>
                <a:sym typeface="+mn-ea"/>
              </a:rPr>
              <a:t>自</a:t>
            </a:r>
            <a:r>
              <a:rPr lang="en-US" altLang="zh-CN" sz="1600">
                <a:solidFill>
                  <a:schemeClr val="accent5"/>
                </a:solidFill>
                <a:sym typeface="+mn-ea"/>
              </a:rPr>
              <a:t>1970</a:t>
            </a:r>
            <a:r>
              <a:rPr lang="zh-CN" altLang="en-US" sz="1600">
                <a:solidFill>
                  <a:schemeClr val="accent5"/>
                </a:solidFill>
                <a:sym typeface="+mn-ea"/>
              </a:rPr>
              <a:t>年以来，全球原材料（包括矿物）的提取量增加了两倍多，达到了每年超过</a:t>
            </a:r>
            <a:r>
              <a:rPr lang="en-US" altLang="zh-CN" sz="1600">
                <a:solidFill>
                  <a:schemeClr val="accent5"/>
                </a:solidFill>
                <a:sym typeface="+mn-ea"/>
              </a:rPr>
              <a:t>920</a:t>
            </a:r>
            <a:r>
              <a:rPr lang="zh-CN" altLang="en-US" sz="1600">
                <a:solidFill>
                  <a:schemeClr val="accent5"/>
                </a:solidFill>
                <a:sym typeface="+mn-ea"/>
              </a:rPr>
              <a:t>亿吨</a:t>
            </a:r>
            <a:endParaRPr lang="zh-CN" altLang="en-US" sz="1600">
              <a:solidFill>
                <a:schemeClr val="accent5"/>
              </a:solidFill>
            </a:endParaRPr>
          </a:p>
          <a:p>
            <a:pPr algn="ctr"/>
            <a:r>
              <a:rPr lang="zh-CN" altLang="en-US" sz="1600">
                <a:solidFill>
                  <a:schemeClr val="accent5"/>
                </a:solidFill>
                <a:sym typeface="+mn-ea"/>
              </a:rPr>
              <a:t>某些稀土元素的全球储量可能只够支撑未来</a:t>
            </a:r>
            <a:r>
              <a:rPr lang="en-US" altLang="zh-CN" sz="1600">
                <a:solidFill>
                  <a:schemeClr val="accent5"/>
                </a:solidFill>
                <a:sym typeface="+mn-ea"/>
              </a:rPr>
              <a:t>50-100</a:t>
            </a:r>
            <a:r>
              <a:rPr lang="zh-CN" altLang="en-US" sz="1600">
                <a:solidFill>
                  <a:schemeClr val="accent5"/>
                </a:solidFill>
                <a:sym typeface="+mn-ea"/>
              </a:rPr>
              <a:t>年的开采</a:t>
            </a:r>
            <a:endParaRPr lang="zh-CN" altLang="en-US" sz="1600">
              <a:solidFill>
                <a:schemeClr val="accent5"/>
              </a:solidFill>
            </a:endParaRPr>
          </a:p>
          <a:p>
            <a:pPr algn="ctr"/>
            <a:endParaRPr lang="zh-CN" altLang="en-US" sz="1600">
              <a:solidFill>
                <a:schemeClr val="accent5"/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2298065" y="895350"/>
            <a:ext cx="2242185" cy="280670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>
                <a:solidFill>
                  <a:schemeClr val="accent5"/>
                </a:solidFill>
                <a:sym typeface="+mn-ea"/>
              </a:rPr>
              <a:t>采矿过程中产生的废水（含有重金属、酸性物质等）若未经妥善处理，会污染地表水和地下水，对人类饮用水源和水生生态系统造成严重危害</a:t>
            </a:r>
            <a:endParaRPr lang="zh-CN" altLang="en-US" sz="1600">
              <a:solidFill>
                <a:schemeClr val="accent5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2550" y="5470525"/>
            <a:ext cx="2914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pic>
        <p:nvPicPr>
          <p:cNvPr id="11" name="图片 10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095" y="560070"/>
            <a:ext cx="325120" cy="335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2 (5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pic>
        <p:nvPicPr>
          <p:cNvPr id="6" name="图片 5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385" y="662305"/>
            <a:ext cx="325120" cy="335280"/>
          </a:xfrm>
          <a:prstGeom prst="rect">
            <a:avLst/>
          </a:prstGeom>
        </p:spPr>
      </p:pic>
      <p:sp>
        <p:nvSpPr>
          <p:cNvPr id="7" name="圆角矩形标注 6"/>
          <p:cNvSpPr/>
          <p:nvPr/>
        </p:nvSpPr>
        <p:spPr>
          <a:xfrm>
            <a:off x="5363210" y="778510"/>
            <a:ext cx="6297930" cy="298831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城市也可以成为矿山，但要靠我们每一个人的行动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回收一个手机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=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节省约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0.05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公斤的铜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回收一个手机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=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节省约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0.000034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公斤的黄金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回收一个手机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=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节省约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0.00035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公斤的银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回收一个手机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=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节省约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0.000015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公斤的钯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回收一个手机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=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减少约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12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公斤的二氧化碳排放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2 (6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pic>
        <p:nvPicPr>
          <p:cNvPr id="5" name="图片 4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85" y="695960"/>
            <a:ext cx="325120" cy="3352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003665" y="2759710"/>
            <a:ext cx="28022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>
                <a:latin typeface="华文行楷" panose="02010800040101010101" charset="-122"/>
                <a:ea typeface="华文行楷" panose="02010800040101010101" charset="-122"/>
              </a:rPr>
              <a:t>它们从哪里来</a:t>
            </a:r>
            <a:endParaRPr lang="zh-CN" altLang="en-US" sz="140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003665" y="3538220"/>
            <a:ext cx="28022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>
                <a:latin typeface="华文行楷" panose="02010800040101010101" charset="-122"/>
                <a:ea typeface="华文行楷" panose="02010800040101010101" charset="-122"/>
              </a:rPr>
              <a:t>过度使用</a:t>
            </a:r>
            <a:endParaRPr lang="zh-CN" altLang="en-US" sz="140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003665" y="4478020"/>
            <a:ext cx="28022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>
                <a:latin typeface="华文行楷" panose="02010800040101010101" charset="-122"/>
                <a:ea typeface="华文行楷" panose="02010800040101010101" charset="-122"/>
              </a:rPr>
              <a:t>未来怎么</a:t>
            </a:r>
            <a:r>
              <a:rPr lang="zh-CN" altLang="en-US" sz="1400">
                <a:latin typeface="华文行楷" panose="02010800040101010101" charset="-122"/>
                <a:ea typeface="华文行楷" panose="02010800040101010101" charset="-122"/>
              </a:rPr>
              <a:t>办</a:t>
            </a:r>
            <a:endParaRPr lang="zh-CN" altLang="en-US" sz="1400">
              <a:latin typeface="华文行楷" panose="02010800040101010101" charset="-122"/>
              <a:ea typeface="华文行楷" panose="02010800040101010101" charset="-122"/>
            </a:endParaRPr>
          </a:p>
        </p:txBody>
      </p:sp>
      <p:pic>
        <p:nvPicPr>
          <p:cNvPr id="2" name="图片 1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85" y="5993130"/>
            <a:ext cx="325120" cy="335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2 (7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pic>
        <p:nvPicPr>
          <p:cNvPr id="5" name="图片 4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40" y="602615"/>
            <a:ext cx="325120" cy="335280"/>
          </a:xfrm>
          <a:prstGeom prst="rect">
            <a:avLst/>
          </a:prstGeom>
        </p:spPr>
      </p:pic>
      <p:sp>
        <p:nvSpPr>
          <p:cNvPr id="6" name="圆角矩形标注 5"/>
          <p:cNvSpPr/>
          <p:nvPr/>
        </p:nvSpPr>
        <p:spPr>
          <a:xfrm>
            <a:off x="342265" y="1642110"/>
            <a:ext cx="2141855" cy="271780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繁茂的植物生长：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在那个时期，地球上温暖潮湿，植被极其繁茂，尤其是巨大的蕨类植物、木贼和原始树木。它们在沼泽地带大量生长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3023870" y="229235"/>
            <a:ext cx="3453765" cy="3199765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泥炭的形成：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随着时间的推移，一层又一层未完全分解的植物残骸不断堆积，逐渐被压实，形成一种棕色、疏松的物质，这就是我们所说的泥炭。泥炭是煤形成的第一步，你可以在一些湿地地区看到它的存在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200775" y="12700"/>
            <a:ext cx="3453765" cy="3199765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物理和化学变化：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在高温和高压的作用下，泥炭中的水分、氧气和一些挥发性物质被逐渐排出。碳元素相对富集，植物的有机结构也发生了一系列复杂的物理和化学变化。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8435975" y="1401445"/>
            <a:ext cx="3453765" cy="3199765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整个过程可能需要数百万年甚至数亿年，才能将远古的植物残骸转化为我们今天所见的煤炭。它不仅是地球历史的见证，也是一份巨大的能量储备。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1 (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5" name="圆角矩形标注 4"/>
          <p:cNvSpPr/>
          <p:nvPr/>
        </p:nvSpPr>
        <p:spPr>
          <a:xfrm>
            <a:off x="2517775" y="2691765"/>
            <a:ext cx="2675890" cy="99060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自工业革命以来，全球平均气温已上升约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1.2</a:t>
            </a:r>
            <a:r>
              <a:rPr lang="en-US" altLang="en-US">
                <a:solidFill>
                  <a:schemeClr val="accent5">
                    <a:lumMod val="75000"/>
                  </a:schemeClr>
                </a:solidFill>
              </a:rPr>
              <a:t>°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C</a:t>
            </a:r>
            <a:endParaRPr lang="en-US" altLang="zh-CN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圆角矩形标注 5"/>
          <p:cNvSpPr/>
          <p:nvPr/>
        </p:nvSpPr>
        <p:spPr>
          <a:xfrm>
            <a:off x="452120" y="922020"/>
            <a:ext cx="3013710" cy="156591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二氧化碳在大气中的浓度持续攀升，目前已达到约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420 ppm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（百万分之一），远高于工业化前的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280 ppm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水平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9290685" y="922020"/>
            <a:ext cx="2396490" cy="3217545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煤炭和石油燃烧释放的二氧化硫和氮氧化物是形成酸雨的主要原因。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酸雨会酸化土壤和湖泊，破坏森林生态系统，影响农作物生长，并腐蚀建筑物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5142865" y="3429000"/>
            <a:ext cx="3683000" cy="261620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化石燃料燃烧还会排放多种有害的空气污染物，对人类健康造成直接威胁。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这些污染物包括细颗粒物（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PM2.5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）、二氧化硫（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SO2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）、氮氧化物（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NOx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）和挥发性有机化合物（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VOCs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）。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9" name="图片 8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40" y="509905"/>
            <a:ext cx="325120" cy="335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pic>
        <p:nvPicPr>
          <p:cNvPr id="5" name="图片 4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40" y="518160"/>
            <a:ext cx="325120" cy="335280"/>
          </a:xfrm>
          <a:prstGeom prst="rect">
            <a:avLst/>
          </a:prstGeom>
        </p:spPr>
      </p:pic>
      <p:sp>
        <p:nvSpPr>
          <p:cNvPr id="6" name="圆角矩形标注 5"/>
          <p:cNvSpPr/>
          <p:nvPr/>
        </p:nvSpPr>
        <p:spPr>
          <a:xfrm>
            <a:off x="5134610" y="2437130"/>
            <a:ext cx="2497455" cy="150749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骑自行车或步行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1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公里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=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减少约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0.2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公斤的碳排放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207010" y="2734310"/>
            <a:ext cx="2497455" cy="220218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搭乘公共交通（如捷运或公车）替代开车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10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公里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=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减少约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1.5 - 2.5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公斤的碳排放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9647555" y="1531620"/>
            <a:ext cx="2497455" cy="189738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家庭使用太阳能热水器替代传统电热水器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=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每年减少约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300 - 500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公斤的碳排放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6802755" y="269240"/>
            <a:ext cx="2497455" cy="150749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选择购买本地当季食材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=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减少食物运输过程中产生的碳排放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0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pic>
        <p:nvPicPr>
          <p:cNvPr id="8" name="图片 7" descr="arrows - 副本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9640" y="5852160"/>
            <a:ext cx="325120" cy="335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0_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pic>
        <p:nvPicPr>
          <p:cNvPr id="5" name="图片 4" descr="arrows - 副本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3150" y="5810250"/>
            <a:ext cx="325120" cy="335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0_1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pic>
        <p:nvPicPr>
          <p:cNvPr id="4" name="图片 3" descr="arrows - 副本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1385" y="5877560"/>
            <a:ext cx="325120" cy="335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645775" y="2210435"/>
            <a:ext cx="13976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</a:rPr>
              <a:t>耕地在</a:t>
            </a:r>
            <a:r>
              <a:rPr lang="zh-CN" altLang="en-US" sz="1200"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</a:rPr>
              <a:t>退化</a:t>
            </a:r>
            <a:endParaRPr lang="zh-CN" altLang="en-US" sz="1200"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645775" y="3298190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latin typeface="华文行楷" panose="02010800040101010101" charset="-122"/>
                <a:ea typeface="华文行楷" panose="02010800040101010101" charset="-122"/>
              </a:rPr>
              <a:t>土壤被</a:t>
            </a:r>
            <a:r>
              <a:rPr lang="zh-CN" altLang="en-US" sz="1200">
                <a:latin typeface="华文行楷" panose="02010800040101010101" charset="-122"/>
                <a:ea typeface="华文行楷" panose="02010800040101010101" charset="-122"/>
              </a:rPr>
              <a:t>污染</a:t>
            </a:r>
            <a:endParaRPr lang="zh-CN" altLang="en-US" sz="120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645775" y="4528820"/>
            <a:ext cx="11995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latin typeface="华文行楷" panose="02010800040101010101" charset="-122"/>
                <a:ea typeface="华文行楷" panose="02010800040101010101" charset="-122"/>
              </a:rPr>
              <a:t>健康的</a:t>
            </a:r>
            <a:r>
              <a:rPr lang="zh-CN" altLang="en-US" sz="1200">
                <a:latin typeface="华文行楷" panose="02010800040101010101" charset="-122"/>
                <a:ea typeface="华文行楷" panose="02010800040101010101" charset="-122"/>
              </a:rPr>
              <a:t>土壤</a:t>
            </a:r>
            <a:endParaRPr lang="zh-CN" altLang="en-US" sz="1200">
              <a:latin typeface="华文行楷" panose="02010800040101010101" charset="-122"/>
              <a:ea typeface="华文行楷" panose="02010800040101010101" charset="-122"/>
            </a:endParaRPr>
          </a:p>
        </p:txBody>
      </p:sp>
      <p:cxnSp>
        <p:nvCxnSpPr>
          <p:cNvPr id="8" name="直接箭头连接符 7"/>
          <p:cNvCxnSpPr/>
          <p:nvPr/>
        </p:nvCxnSpPr>
        <p:spPr>
          <a:xfrm>
            <a:off x="11233150" y="918210"/>
            <a:ext cx="80645" cy="10445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0423525" y="250190"/>
            <a:ext cx="16135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鼠标指向文字，会变粗，点击可以</a:t>
            </a:r>
            <a:r>
              <a:rPr lang="zh-CN" altLang="en-US"/>
              <a:t>跳转</a:t>
            </a:r>
            <a:endParaRPr lang="zh-CN" altLang="en-US"/>
          </a:p>
        </p:txBody>
      </p:sp>
      <p:pic>
        <p:nvPicPr>
          <p:cNvPr id="10" name="图片 9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40" y="582930"/>
            <a:ext cx="325120" cy="335280"/>
          </a:xfrm>
          <a:prstGeom prst="rect">
            <a:avLst/>
          </a:prstGeom>
        </p:spPr>
      </p:pic>
      <p:pic>
        <p:nvPicPr>
          <p:cNvPr id="2" name="图片 1" descr="跳转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0155" y="6164580"/>
            <a:ext cx="325120" cy="335280"/>
          </a:xfrm>
          <a:prstGeom prst="rect">
            <a:avLst/>
          </a:prstGeom>
        </p:spPr>
      </p:pic>
      <p:cxnSp>
        <p:nvCxnSpPr>
          <p:cNvPr id="3" name="直接箭头连接符 2"/>
          <p:cNvCxnSpPr/>
          <p:nvPr/>
        </p:nvCxnSpPr>
        <p:spPr>
          <a:xfrm flipV="1">
            <a:off x="10139680" y="6324600"/>
            <a:ext cx="889000" cy="1555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839835" y="6413500"/>
            <a:ext cx="2473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跳转到</a:t>
            </a:r>
            <a:r>
              <a:rPr lang="zh-CN" altLang="en-US"/>
              <a:t>矿石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2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7" name="圆角矩形标注 6"/>
          <p:cNvSpPr/>
          <p:nvPr/>
        </p:nvSpPr>
        <p:spPr>
          <a:xfrm>
            <a:off x="76200" y="2023745"/>
            <a:ext cx="2845435" cy="1494155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过去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sym typeface="+mn-ea"/>
              </a:rPr>
              <a:t>50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年全球耕地面积增长了约</a:t>
            </a:r>
            <a:r>
              <a:rPr lang="en-US" altLang="zh-CN" b="1">
                <a:solidFill>
                  <a:schemeClr val="accent5">
                    <a:lumMod val="75000"/>
                  </a:schemeClr>
                </a:solidFill>
                <a:sym typeface="+mn-ea"/>
              </a:rPr>
              <a:t>12%</a:t>
            </a:r>
            <a:endParaRPr lang="en-US" altLang="zh-CN" b="1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177915" y="794385"/>
            <a:ext cx="2845435" cy="1494155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全球约有</a:t>
            </a:r>
            <a:r>
              <a:rPr lang="en-US" altLang="zh-CN" b="1">
                <a:solidFill>
                  <a:schemeClr val="accent5">
                    <a:lumMod val="75000"/>
                  </a:schemeClr>
                </a:solidFill>
                <a:sym typeface="+mn-ea"/>
              </a:rPr>
              <a:t>10</a:t>
            </a:r>
            <a:r>
              <a:rPr lang="zh-CN" altLang="en-US" b="1">
                <a:solidFill>
                  <a:schemeClr val="accent5">
                    <a:lumMod val="75000"/>
                  </a:schemeClr>
                </a:solidFill>
                <a:sym typeface="+mn-ea"/>
              </a:rPr>
              <a:t>亿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至</a:t>
            </a:r>
            <a:r>
              <a:rPr lang="en-US" altLang="zh-CN" b="1">
                <a:solidFill>
                  <a:schemeClr val="accent5">
                    <a:lumMod val="75000"/>
                  </a:schemeClr>
                </a:solidFill>
                <a:sym typeface="+mn-ea"/>
              </a:rPr>
              <a:t>60</a:t>
            </a:r>
            <a:r>
              <a:rPr lang="zh-CN" altLang="en-US" b="1">
                <a:solidFill>
                  <a:schemeClr val="accent5">
                    <a:lumMod val="75000"/>
                  </a:schemeClr>
                </a:solidFill>
                <a:sym typeface="+mn-ea"/>
              </a:rPr>
              <a:t>亿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公顷的土地生产能力已经退化</a:t>
            </a:r>
            <a:endParaRPr lang="zh-CN" altLang="en-US" b="1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9023350" y="1934845"/>
            <a:ext cx="2845435" cy="1494155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每</a:t>
            </a:r>
            <a:r>
              <a:rPr lang="zh-CN" altLang="en-US" b="1">
                <a:solidFill>
                  <a:schemeClr val="accent5">
                    <a:lumMod val="75000"/>
                  </a:schemeClr>
                </a:solidFill>
                <a:sym typeface="+mn-ea"/>
              </a:rPr>
              <a:t>五秒钟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就有相当于一个足球场大小的土壤被侵蚀</a:t>
            </a:r>
            <a:endParaRPr lang="zh-CN" altLang="en-US" b="1">
              <a:solidFill>
                <a:schemeClr val="accent5">
                  <a:lumMod val="75000"/>
                </a:schemeClr>
              </a:solidFill>
              <a:sym typeface="+mn-ea"/>
            </a:endParaRPr>
          </a:p>
        </p:txBody>
      </p:sp>
      <p:pic>
        <p:nvPicPr>
          <p:cNvPr id="10" name="图片 9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" y="459105"/>
            <a:ext cx="325120" cy="335280"/>
          </a:xfrm>
          <a:prstGeom prst="rect">
            <a:avLst/>
          </a:prstGeom>
        </p:spPr>
      </p:pic>
      <p:sp>
        <p:nvSpPr>
          <p:cNvPr id="11" name="圆角矩形标注 10"/>
          <p:cNvSpPr/>
          <p:nvPr/>
        </p:nvSpPr>
        <p:spPr>
          <a:xfrm>
            <a:off x="3382010" y="3377565"/>
            <a:ext cx="3564255" cy="149860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在我国一些地区，农户层面的种养结合比例已从上世纪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80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年代的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70%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以上下降到现在的约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10%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，这使得土壤的营养流失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2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pic>
        <p:nvPicPr>
          <p:cNvPr id="7" name="图片 6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095" y="636905"/>
            <a:ext cx="325120" cy="335280"/>
          </a:xfrm>
          <a:prstGeom prst="rect">
            <a:avLst/>
          </a:prstGeom>
        </p:spPr>
      </p:pic>
      <p:sp>
        <p:nvSpPr>
          <p:cNvPr id="8" name="圆角矩形标注 7"/>
          <p:cNvSpPr/>
          <p:nvPr/>
        </p:nvSpPr>
        <p:spPr>
          <a:xfrm>
            <a:off x="232410" y="3513455"/>
            <a:ext cx="3107055" cy="1955165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中国耕地土壤点位超标率为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sym typeface="+mn-ea"/>
              </a:rPr>
              <a:t>19.4%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其中镉的超标率最高，达到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7.1%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。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9008745" y="3183255"/>
            <a:ext cx="3183255" cy="2767965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  <a:sym typeface="+mn-ea"/>
              </a:rPr>
              <a:t>全球每年使用的农药有数十万吨，其中只有极小部分能被作物吸收，大部分残留于土壤和水中。这些残留物会破坏土壤微生物群落，降低土壤肥力，甚至通过农产品进入食物链。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0" name="圆角矩形标注 9"/>
          <p:cNvSpPr/>
          <p:nvPr/>
        </p:nvSpPr>
        <p:spPr>
          <a:xfrm>
            <a:off x="3079750" y="170180"/>
            <a:ext cx="3157855" cy="264033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被污染的土壤生产出的农产品，可能含有过量的有害物质，如重金属、农药残留等。长期食用这些农产品，会直接威胁人类健康，导致各种疾病。例如，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镉米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事件就是土壤重金属污染导致食物链污染的典型案例。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1" name="圆角矩形标注 10"/>
          <p:cNvSpPr/>
          <p:nvPr/>
        </p:nvSpPr>
        <p:spPr>
          <a:xfrm>
            <a:off x="6593840" y="238125"/>
            <a:ext cx="3157855" cy="264033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石油泄漏、工业废弃物排放以及城市垃圾填埋，导致土壤中累积多环芳烃（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PAHs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）、多氯联苯（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PCBs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）等有毒有机污染物，这些物质往往具有致癌、致畸、致突变等危害。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1 (3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81965" y="6080760"/>
            <a:ext cx="108134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>
                <a:solidFill>
                  <a:schemeClr val="bg1"/>
                </a:solidFill>
              </a:rPr>
              <a:t>健康的土壤就像</a:t>
            </a:r>
            <a:r>
              <a:rPr lang="zh-CN" altLang="en-US" sz="1600">
                <a:solidFill>
                  <a:schemeClr val="bg1"/>
                </a:solidFill>
              </a:rPr>
              <a:t>一个繁忙的微观城市，里面居住着数以万计的生物，它们共同协作，维持着土壤的肥力和生产力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6" name="圆角矩形标注 5"/>
          <p:cNvSpPr/>
          <p:nvPr/>
        </p:nvSpPr>
        <p:spPr>
          <a:xfrm>
            <a:off x="317500" y="3141980"/>
            <a:ext cx="2940050" cy="160147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健康的土壤是各种生物的家园，包括细菌、真菌、原生动物、线虫、昆虫和蚯蚓等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7550150" y="2114550"/>
            <a:ext cx="2635250" cy="3009900"/>
          </a:xfrm>
          <a:prstGeom prst="wedgeRoundRectCallout">
            <a:avLst/>
          </a:prstGeom>
          <a:solidFill>
            <a:schemeClr val="bg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有机质是健康土壤的基石，由腐烂的植物和动物残骸构成。它就像土壤的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海绵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，能有效保持水分和养分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8" name="图片 7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85" y="586105"/>
            <a:ext cx="325120" cy="335280"/>
          </a:xfrm>
          <a:prstGeom prst="rect">
            <a:avLst/>
          </a:prstGeom>
        </p:spPr>
      </p:pic>
      <p:sp>
        <p:nvSpPr>
          <p:cNvPr id="9" name="圆角矩形标注 8"/>
          <p:cNvSpPr/>
          <p:nvPr/>
        </p:nvSpPr>
        <p:spPr>
          <a:xfrm>
            <a:off x="4439920" y="143510"/>
            <a:ext cx="2582545" cy="3640455"/>
          </a:xfrm>
          <a:prstGeom prst="wedgeRoundRectCallou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良好的土壤结构：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健康的土壤拥有疏松多孔的结构，这被称为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“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团粒结构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。这种结构能让水分和空气自由流通，为植物根系提供充足的氧气，并促进微生物活动。它还能有效防止土壤侵蚀和压实，确保根系能深入生长并吸收养分</a:t>
            </a:r>
            <a:endParaRPr lang="zh-CN" altLang="en-US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_1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819130" y="2230120"/>
            <a:ext cx="20650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latin typeface="华文行楷" panose="02010800040101010101" charset="-122"/>
                <a:ea typeface="华文行楷" panose="02010800040101010101" charset="-122"/>
              </a:rPr>
              <a:t>矿石与生活</a:t>
            </a:r>
            <a:endParaRPr lang="zh-CN" altLang="en-US" sz="120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819130" y="2998470"/>
            <a:ext cx="20650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latin typeface="华文行楷" panose="02010800040101010101" charset="-122"/>
                <a:ea typeface="华文行楷" panose="02010800040101010101" charset="-122"/>
              </a:rPr>
              <a:t>开采与</a:t>
            </a:r>
            <a:r>
              <a:rPr lang="zh-CN" altLang="en-US" sz="1200">
                <a:latin typeface="华文行楷" panose="02010800040101010101" charset="-122"/>
                <a:ea typeface="华文行楷" panose="02010800040101010101" charset="-122"/>
              </a:rPr>
              <a:t>破坏</a:t>
            </a:r>
            <a:endParaRPr lang="zh-CN" altLang="en-US" sz="120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819130" y="3817620"/>
            <a:ext cx="20650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latin typeface="华文行楷" panose="02010800040101010101" charset="-122"/>
                <a:ea typeface="华文行楷" panose="02010800040101010101" charset="-122"/>
              </a:rPr>
              <a:t>回收与再</a:t>
            </a:r>
            <a:r>
              <a:rPr lang="zh-CN" altLang="en-US" sz="1200">
                <a:latin typeface="华文行楷" panose="02010800040101010101" charset="-122"/>
                <a:ea typeface="华文行楷" panose="02010800040101010101" charset="-122"/>
              </a:rPr>
              <a:t>利用</a:t>
            </a:r>
            <a:endParaRPr lang="zh-CN" altLang="en-US" sz="1200">
              <a:latin typeface="华文行楷" panose="02010800040101010101" charset="-122"/>
              <a:ea typeface="华文行楷" panose="02010800040101010101" charset="-122"/>
            </a:endParaRPr>
          </a:p>
        </p:txBody>
      </p:sp>
      <p:pic>
        <p:nvPicPr>
          <p:cNvPr id="8" name="图片 7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495" y="661670"/>
            <a:ext cx="325120" cy="335280"/>
          </a:xfrm>
          <a:prstGeom prst="rect">
            <a:avLst/>
          </a:prstGeom>
        </p:spPr>
      </p:pic>
      <p:pic>
        <p:nvPicPr>
          <p:cNvPr id="2" name="图片 1" descr="arrow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75" y="6032500"/>
            <a:ext cx="325120" cy="335280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H="1" flipV="1">
            <a:off x="970280" y="6205855"/>
            <a:ext cx="1051560" cy="596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021840" y="6265545"/>
            <a:ext cx="2111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跳转到</a:t>
            </a:r>
            <a:r>
              <a:rPr lang="zh-CN" altLang="en-US"/>
              <a:t>土壤</a:t>
            </a:r>
            <a:endParaRPr lang="zh-CN" altLang="en-US"/>
          </a:p>
        </p:txBody>
      </p:sp>
      <p:pic>
        <p:nvPicPr>
          <p:cNvPr id="11" name="图片 10" descr="跳转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9185" y="6032500"/>
            <a:ext cx="325120" cy="335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1808</Words>
  <Application>WPS 演示</Application>
  <PresentationFormat>宽屏</PresentationFormat>
  <Paragraphs>104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Arial</vt:lpstr>
      <vt:lpstr>宋体</vt:lpstr>
      <vt:lpstr>Wingdings</vt:lpstr>
      <vt:lpstr>华文行楷</vt:lpstr>
      <vt:lpstr>微软雅黑</vt:lpstr>
      <vt:lpstr>Calibri</vt:lpstr>
      <vt:lpstr>Arial Unicode MS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谢宝玛</cp:lastModifiedBy>
  <cp:revision>24</cp:revision>
  <dcterms:created xsi:type="dcterms:W3CDTF">2023-08-09T12:44:00Z</dcterms:created>
  <dcterms:modified xsi:type="dcterms:W3CDTF">2025-06-24T09:51:42Z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2052-12.1.0.21541</vt:lpwstr>
  </property>
</Properties>
</file>

<file path=docProps/thumbnail.jpeg>
</file>